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9" r:id="rId4"/>
    <p:sldMasterId id="2147493467" r:id="rId5"/>
  </p:sldMasterIdLst>
  <p:notesMasterIdLst>
    <p:notesMasterId r:id="rId14"/>
  </p:notesMasterIdLst>
  <p:sldIdLst>
    <p:sldId id="275" r:id="rId6"/>
    <p:sldId id="278" r:id="rId7"/>
    <p:sldId id="276" r:id="rId8"/>
    <p:sldId id="283" r:id="rId9"/>
    <p:sldId id="279" r:id="rId10"/>
    <p:sldId id="280" r:id="rId11"/>
    <p:sldId id="281" r:id="rId12"/>
    <p:sldId id="282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68"/>
    <a:srgbClr val="100E42"/>
    <a:srgbClr val="100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9" autoAdjust="0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149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49CE9-D9A0-6F46-A52A-5B54AAC84F80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3EB0F-57B6-EB45-9DED-71227E0DA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9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228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509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228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8383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196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117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228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56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8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98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97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48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7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25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9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4277"/>
            <a:ext cx="4038600" cy="339407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44277"/>
            <a:ext cx="4038600" cy="339407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4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6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6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9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9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4325" y="0"/>
            <a:ext cx="9178325" cy="1200150"/>
          </a:xfrm>
          <a:prstGeom prst="rect">
            <a:avLst/>
          </a:prstGeom>
          <a:solidFill>
            <a:srgbClr val="100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4277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0CA21-89C5-A040-B01E-D208A7FA3D8D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697F5-3DCA-0A4F-B9EA-FEC2794BD1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3" r:id="rId2"/>
    <p:sldLayoutId id="2147493484" r:id="rId3"/>
    <p:sldLayoutId id="2147493485" r:id="rId4"/>
    <p:sldLayoutId id="2147493486" r:id="rId5"/>
    <p:sldLayoutId id="2147493487" r:id="rId6"/>
    <p:sldLayoutId id="2147493488" r:id="rId7"/>
    <p:sldLayoutId id="2147493489" r:id="rId8"/>
    <p:sldLayoutId id="214749349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656F7-E2D5-EF4D-B3EB-3635D9B80BFE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C81B-7B5A-A644-B3E8-EC3DC39B6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0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business-man-man-business-235642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Persona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1757" y="4143854"/>
            <a:ext cx="1138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latin typeface="Garamond"/>
                <a:cs typeface="Garamond"/>
              </a:rPr>
              <a:t>James Smith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9398" y="1739414"/>
            <a:ext cx="3048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Characteristic #1 Man who loves travelling.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Characteristic #2 Travelled to Barcelona last week.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Characteristic #3 Experiencing dry cough and sore throat.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Characteristic #4 Suspecting got affected by Covid-19.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0102" y="1739414"/>
            <a:ext cx="312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Need #1 Need a list of hospitals available in the surroundings.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Need #2 Need to see the bed availability in that hospital.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Need #3 Need to reserve an available bed to get hospitalized.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Need #4 Access the location of the selected hospital to travel.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7068" y="1320859"/>
            <a:ext cx="8747234" cy="3420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Garamond"/>
              <a:cs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39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197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9"/>
          <p:cNvSpPr/>
          <p:nvPr/>
        </p:nvSpPr>
        <p:spPr>
          <a:xfrm>
            <a:off x="3381703" y="4569415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86902" y="4598784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7068" y="1320860"/>
            <a:ext cx="2422634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Name and Picture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9702" y="1320860"/>
            <a:ext cx="31242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Characteristics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3902" y="1320860"/>
            <a:ext cx="32004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prstClr val="white"/>
                </a:solidFill>
                <a:latin typeface="Garamond"/>
                <a:cs typeface="Garamond"/>
              </a:rPr>
              <a:t>Need</a:t>
            </a:r>
          </a:p>
        </p:txBody>
      </p:sp>
      <p:pic>
        <p:nvPicPr>
          <p:cNvPr id="15" name="Picture 14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81DB0F35-9011-AC35-368E-A89BC993E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1" y="1943749"/>
            <a:ext cx="1946547" cy="19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Persona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8207" y="4143854"/>
            <a:ext cx="124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latin typeface="Garamond"/>
                <a:cs typeface="Garamond"/>
              </a:rPr>
              <a:t>Emilia Clarke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9398" y="1739414"/>
            <a:ext cx="304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Characteristic #1 Lady who often falls ill and gets hospitalized.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Characteristic #2 Her current health insurance is getting expired.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Characteristic #3 In search of better insurance companies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Characteristic #4 Prefers less premium to pay with the same or additional features as the current one.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0102" y="1739414"/>
            <a:ext cx="3124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Need #1 Need a list of insurance companies that are accepted by hospitals.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Need #2 View and compare the perks and benefits offered by each insurance provider.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Need #3 Need to contact the insurance provider for any clarification.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  <a:cs typeface="Garamond"/>
              </a:rPr>
              <a:t>Need #4 Buy Insurance premium using the payment gateway.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7068" y="1320859"/>
            <a:ext cx="8747234" cy="3420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Garamond"/>
              <a:cs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39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197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9"/>
          <p:cNvSpPr/>
          <p:nvPr/>
        </p:nvSpPr>
        <p:spPr>
          <a:xfrm>
            <a:off x="3381703" y="4569415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86902" y="4598784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7068" y="1320860"/>
            <a:ext cx="2422634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Name and Picture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9702" y="1320860"/>
            <a:ext cx="31242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Characteristics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3902" y="1320860"/>
            <a:ext cx="32004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prstClr val="white"/>
                </a:solidFill>
                <a:latin typeface="Garamond"/>
                <a:cs typeface="Garamond"/>
              </a:rPr>
              <a:t>Need</a:t>
            </a:r>
          </a:p>
        </p:txBody>
      </p:sp>
      <p:pic>
        <p:nvPicPr>
          <p:cNvPr id="15" name="Picture 14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28BF0F27-80B4-21D5-2C62-3F1A8063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3" y="1922799"/>
            <a:ext cx="2063384" cy="206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9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Persona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965" y="3989965"/>
            <a:ext cx="141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latin typeface="Garamond"/>
                <a:cs typeface="Garamond"/>
              </a:rPr>
              <a:t>Sandhya Bagchi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0102" y="1739414"/>
            <a:ext cx="312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Need #1 </a:t>
            </a:r>
            <a:r>
              <a:rPr lang="en-IN" sz="1400" dirty="0">
                <a:solidFill>
                  <a:prstClr val="black"/>
                </a:solidFill>
                <a:latin typeface="Garamond"/>
              </a:rPr>
              <a:t>Need to know whether it is Type-2 diabetes based on symptoms.</a:t>
            </a:r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Need #2 </a:t>
            </a:r>
            <a:r>
              <a:rPr lang="en-US" sz="1400" dirty="0">
                <a:solidFill>
                  <a:prstClr val="black"/>
                </a:solidFill>
                <a:latin typeface="Garamond"/>
              </a:rPr>
              <a:t>Need to schedule an in-home diabetic test.</a:t>
            </a:r>
          </a:p>
          <a:p>
            <a:endParaRPr lang="en-US" sz="1400" dirty="0">
              <a:solidFill>
                <a:prstClr val="black"/>
              </a:solidFill>
              <a:latin typeface="Garamond"/>
            </a:endParaRPr>
          </a:p>
          <a:p>
            <a:r>
              <a:rPr lang="en-US" sz="1400" dirty="0">
                <a:solidFill>
                  <a:prstClr val="black"/>
                </a:solidFill>
                <a:latin typeface="Garamond"/>
              </a:rPr>
              <a:t>Need #3 Need to access the paperless reports online.</a:t>
            </a:r>
          </a:p>
          <a:p>
            <a:endParaRPr lang="en-US" sz="1400" dirty="0">
              <a:solidFill>
                <a:prstClr val="black"/>
              </a:solidFill>
              <a:latin typeface="Garamond"/>
            </a:endParaRPr>
          </a:p>
          <a:p>
            <a:r>
              <a:rPr lang="en-US" sz="1400" dirty="0">
                <a:solidFill>
                  <a:prstClr val="black"/>
                </a:solidFill>
                <a:latin typeface="Garamond"/>
              </a:rPr>
              <a:t>Need #4 Need to continuously monitor the sugar levels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7068" y="1320859"/>
            <a:ext cx="8747234" cy="3420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Garamond"/>
              <a:cs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39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197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9"/>
          <p:cNvSpPr/>
          <p:nvPr/>
        </p:nvSpPr>
        <p:spPr>
          <a:xfrm>
            <a:off x="3381703" y="4569415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86902" y="4598784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7068" y="1320860"/>
            <a:ext cx="2422634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Name and Picture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9702" y="1320860"/>
            <a:ext cx="31242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Characteristics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3902" y="1320860"/>
            <a:ext cx="32004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prstClr val="white"/>
                </a:solidFill>
                <a:latin typeface="Garamond"/>
                <a:cs typeface="Garamond"/>
              </a:rPr>
              <a:t>Need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112BD-D387-C798-42C6-06BFCD8C4CB6}"/>
              </a:ext>
            </a:extLst>
          </p:cNvPr>
          <p:cNvSpPr txBox="1"/>
          <p:nvPr/>
        </p:nvSpPr>
        <p:spPr>
          <a:xfrm>
            <a:off x="2695902" y="1739414"/>
            <a:ext cx="3048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#1 </a:t>
            </a:r>
            <a:r>
              <a:rPr lang="en-IN" sz="1400" dirty="0">
                <a:solidFill>
                  <a:prstClr val="black"/>
                </a:solidFill>
                <a:latin typeface="Garamond"/>
              </a:rPr>
              <a:t>Highly busy working married lady with two kids</a:t>
            </a:r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#2 </a:t>
            </a:r>
            <a:r>
              <a:rPr lang="en-IN" sz="1400" dirty="0">
                <a:solidFill>
                  <a:prstClr val="black"/>
                </a:solidFill>
                <a:latin typeface="Garamond"/>
              </a:rPr>
              <a:t>Took no proper care of diet.</a:t>
            </a:r>
          </a:p>
          <a:p>
            <a:endParaRPr lang="en-IN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#3 Experiencing increased hunger, frequent urination, and blurred vision.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#4 </a:t>
            </a:r>
            <a:r>
              <a:rPr lang="en-IN" sz="1400" dirty="0">
                <a:solidFill>
                  <a:prstClr val="black"/>
                </a:solidFill>
                <a:latin typeface="Garamond"/>
              </a:rPr>
              <a:t>Suspecting Type-2 Diabetes</a:t>
            </a:r>
          </a:p>
          <a:p>
            <a:endParaRPr lang="en-IN" sz="1400" dirty="0">
              <a:solidFill>
                <a:prstClr val="black"/>
              </a:solidFill>
              <a:latin typeface="Garamond"/>
            </a:endParaRPr>
          </a:p>
        </p:txBody>
      </p:sp>
      <p:pic>
        <p:nvPicPr>
          <p:cNvPr id="3074" name="Picture 2" descr="Free Vector | Secretary. busy woman for office work.">
            <a:extLst>
              <a:ext uri="{FF2B5EF4-FFF2-40B4-BE49-F238E27FC236}">
                <a16:creationId xmlns:a16="http://schemas.microsoft.com/office/drawing/2014/main" id="{0CC7FA2B-2C28-8D68-A38C-C1B18E5F4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64" y="1771557"/>
            <a:ext cx="2137042" cy="213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97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Persona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5898" y="4067968"/>
            <a:ext cx="1524776" cy="315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b="1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Sudhanshu Malik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5902" y="1739414"/>
            <a:ext cx="3048000" cy="2928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Characteristic #1 International Student pursuing Master’s degree in the US currently in first semester of his course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Characteristic #2 Works part-time and earns $14/hr and can only work 20 hours/week.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Characteristic #3 Having severe high body temperature (possibly fever)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Characteristic #4 Cannot afford healthcare facilities in the US without health insurance reimbursement.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0102" y="1739414"/>
            <a:ext cx="3047998" cy="24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Need #1 Need to filter the hospitals that accept his health insurance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prstClr val="black"/>
                </a:solidFill>
                <a:latin typeface="Garamond"/>
              </a:rPr>
              <a:t>Need #2 Need to find </a:t>
            </a:r>
            <a:r>
              <a:rPr lang="en-IN" sz="1400" dirty="0">
                <a:solidFill>
                  <a:prstClr val="black"/>
                </a:solidFill>
                <a:latin typeface="Garamond"/>
              </a:rPr>
              <a:t>subsidized and affordable healthcare facilities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prstClr val="black"/>
                </a:solidFill>
                <a:latin typeface="Garamond"/>
              </a:rPr>
              <a:t>Need #3 Need to book an appointment with a general physician nearby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prstClr val="black"/>
                </a:solidFill>
                <a:latin typeface="Garamond"/>
              </a:rPr>
              <a:t>Need #4 Need to submit insurance claim documents to the insurance provider post-treatment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383" y="1505526"/>
            <a:ext cx="8747234" cy="3420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Garamond"/>
              <a:cs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39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197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9"/>
          <p:cNvSpPr/>
          <p:nvPr/>
        </p:nvSpPr>
        <p:spPr>
          <a:xfrm>
            <a:off x="3336426" y="4598784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86902" y="4598784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7068" y="1320860"/>
            <a:ext cx="2422634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Name and Picture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9702" y="1320860"/>
            <a:ext cx="31242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Characteristics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3902" y="1320860"/>
            <a:ext cx="32004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prstClr val="white"/>
                </a:solidFill>
                <a:latin typeface="Garamond"/>
                <a:cs typeface="Garamond"/>
              </a:rPr>
              <a:t>Need</a:t>
            </a:r>
          </a:p>
        </p:txBody>
      </p:sp>
      <p:pic>
        <p:nvPicPr>
          <p:cNvPr id="15" name="Picture 14" descr="A picture containing text, toy, vector graphics, doll&#10;&#10;Description automatically generated">
            <a:extLst>
              <a:ext uri="{FF2B5EF4-FFF2-40B4-BE49-F238E27FC236}">
                <a16:creationId xmlns:a16="http://schemas.microsoft.com/office/drawing/2014/main" id="{38C2B280-A2C2-E911-AFFB-F9D9730C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48" y="1813180"/>
            <a:ext cx="2241274" cy="22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01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Persona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0515" y="4042476"/>
            <a:ext cx="1334724" cy="315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400" b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hirayu</a:t>
            </a:r>
            <a:r>
              <a:rPr lang="en-IN" sz="1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Varma</a:t>
            </a:r>
            <a:endParaRPr lang="en-IN" sz="1400" b="1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5902" y="1739414"/>
            <a:ext cx="3048000" cy="2466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Characteristic #1</a:t>
            </a:r>
            <a:r>
              <a:rPr lang="en-US" sz="1400" dirty="0">
                <a:solidFill>
                  <a:prstClr val="black"/>
                </a:solidFill>
                <a:latin typeface="Garamond"/>
              </a:rPr>
              <a:t> An individual who lives alone in an apartment.</a:t>
            </a:r>
            <a:endParaRPr lang="en-IN" sz="1400" dirty="0">
              <a:solidFill>
                <a:prstClr val="black"/>
              </a:solidFill>
              <a:latin typeface="Garamond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Characteristic #2 </a:t>
            </a:r>
            <a:r>
              <a:rPr lang="en-US" sz="1400" dirty="0">
                <a:solidFill>
                  <a:prstClr val="black"/>
                </a:solidFill>
                <a:latin typeface="Garamond"/>
              </a:rPr>
              <a:t>He is experiencing severe body pains.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Characteristic #3 H</a:t>
            </a:r>
            <a:r>
              <a:rPr lang="en-US" sz="1400" dirty="0">
                <a:solidFill>
                  <a:prstClr val="black"/>
                </a:solidFill>
                <a:latin typeface="Garamond"/>
              </a:rPr>
              <a:t>e desires to get some pain relief spray to relieve his pains.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Characteristic #4 But </a:t>
            </a:r>
            <a:r>
              <a:rPr lang="en-US" sz="1400" dirty="0">
                <a:solidFill>
                  <a:prstClr val="black"/>
                </a:solidFill>
                <a:latin typeface="Garamond"/>
              </a:rPr>
              <a:t>he doesn’t know where to get the required pain relief spray.</a:t>
            </a:r>
            <a:endParaRPr lang="en-CA" sz="1200" dirty="0">
              <a:solidFill>
                <a:prstClr val="black"/>
              </a:solidFill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0102" y="1739414"/>
            <a:ext cx="3124200" cy="276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Need #1</a:t>
            </a:r>
            <a:r>
              <a:rPr lang="en-US" sz="1400" dirty="0">
                <a:solidFill>
                  <a:prstClr val="black"/>
                </a:solidFill>
                <a:latin typeface="Garamond"/>
              </a:rPr>
              <a:t> Need to get the list of pharmacies available in 3 miles range.</a:t>
            </a:r>
            <a:endParaRPr lang="en-IN" sz="1400" dirty="0">
              <a:solidFill>
                <a:prstClr val="black"/>
              </a:solidFill>
              <a:latin typeface="Garamond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prstClr val="black"/>
                </a:solidFill>
                <a:latin typeface="Garamond"/>
              </a:rPr>
              <a:t>Need #2 Need to filter the open pharmacies.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prstClr val="black"/>
                </a:solidFill>
                <a:latin typeface="Garamond"/>
              </a:rPr>
              <a:t>Need #3 Need to compare the cost of pain relief spray between different pharmacies.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prstClr val="black"/>
                </a:solidFill>
                <a:latin typeface="Garamond"/>
              </a:rPr>
              <a:t>Need#4 Need to navigate to the selected pharmacy to buy the required items.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7068" y="1320859"/>
            <a:ext cx="8747234" cy="3420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Garamond"/>
              <a:cs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39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197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9"/>
          <p:cNvSpPr/>
          <p:nvPr/>
        </p:nvSpPr>
        <p:spPr>
          <a:xfrm>
            <a:off x="3381703" y="4569415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86902" y="4598784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7068" y="1320860"/>
            <a:ext cx="2422634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Name and Picture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9702" y="1320860"/>
            <a:ext cx="31242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Characteristics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3902" y="1320860"/>
            <a:ext cx="32004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prstClr val="white"/>
                </a:solidFill>
                <a:latin typeface="Garamond"/>
                <a:cs typeface="Garamond"/>
              </a:rPr>
              <a:t>Need</a:t>
            </a:r>
          </a:p>
        </p:txBody>
      </p:sp>
      <p:pic>
        <p:nvPicPr>
          <p:cNvPr id="15" name="Picture 14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81E21A1E-37DD-78D6-1086-6003397DA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8" t="10434" r="13414" b="8765"/>
          <a:stretch/>
        </p:blipFill>
        <p:spPr>
          <a:xfrm>
            <a:off x="400401" y="1799354"/>
            <a:ext cx="2015969" cy="22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2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Persona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6103" y="4042476"/>
            <a:ext cx="1849017" cy="31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Deepanshu Kumar</a:t>
            </a:r>
            <a:endParaRPr lang="en-IN" sz="1400" b="1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5902" y="1739414"/>
            <a:ext cx="3048000" cy="24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Characteristic #1</a:t>
            </a:r>
            <a:r>
              <a:rPr lang="en-US" sz="1400" dirty="0">
                <a:solidFill>
                  <a:prstClr val="black"/>
                </a:solidFill>
                <a:latin typeface="Garamond"/>
              </a:rPr>
              <a:t> Person who is working from home.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prstClr val="black"/>
                </a:solidFill>
                <a:latin typeface="Garamond"/>
              </a:rPr>
              <a:t>Characteristic #2 A big foodie and doesn’t involve in any physical activities.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Characteristic #3</a:t>
            </a:r>
            <a:r>
              <a:rPr lang="en-US" sz="1400" dirty="0">
                <a:solidFill>
                  <a:prstClr val="black"/>
                </a:solidFill>
                <a:latin typeface="Garamond"/>
              </a:rPr>
              <a:t> Gained 30kgs weight in last 3 years.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solidFill>
                  <a:prstClr val="black"/>
                </a:solidFill>
                <a:latin typeface="Garamond"/>
              </a:rPr>
              <a:t>Characteristic #4 Feeling very difficult to move out for a small walk and do things by his own</a:t>
            </a:r>
            <a:r>
              <a:rPr lang="en-US" sz="1400" dirty="0">
                <a:solidFill>
                  <a:prstClr val="black"/>
                </a:solidFill>
                <a:latin typeface="Garamond"/>
              </a:rPr>
              <a:t>.</a:t>
            </a:r>
            <a:endParaRPr lang="en-CA" sz="1400" dirty="0">
              <a:solidFill>
                <a:prstClr val="black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0102" y="1739414"/>
            <a:ext cx="3124200" cy="24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prstClr val="black"/>
                </a:solidFill>
                <a:latin typeface="Garamond"/>
              </a:rPr>
              <a:t>Need #1 Need to undergo liposuction surgery.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prstClr val="black"/>
                </a:solidFill>
                <a:latin typeface="Garamond"/>
              </a:rPr>
              <a:t>Need #2 Need to search for hospitals and the list of surgeries that they can perform.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prstClr val="black"/>
                </a:solidFill>
                <a:latin typeface="Garamond"/>
              </a:rPr>
              <a:t>Need #3 Need to check the success ratio of liposuction surgery in various hospitals.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prstClr val="black"/>
                </a:solidFill>
                <a:latin typeface="Garamond"/>
              </a:rPr>
              <a:t>Need #4 Need to check the doctor’s availability to register for liposuction surgery.</a:t>
            </a:r>
          </a:p>
        </p:txBody>
      </p:sp>
      <p:sp>
        <p:nvSpPr>
          <p:cNvPr id="7" name="Rectangle 6"/>
          <p:cNvSpPr/>
          <p:nvPr/>
        </p:nvSpPr>
        <p:spPr>
          <a:xfrm>
            <a:off x="197068" y="1320859"/>
            <a:ext cx="8747234" cy="3420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Garamond"/>
              <a:cs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39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197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9"/>
          <p:cNvSpPr/>
          <p:nvPr/>
        </p:nvSpPr>
        <p:spPr>
          <a:xfrm>
            <a:off x="3381703" y="4569415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86902" y="4598784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7068" y="1320860"/>
            <a:ext cx="2422634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Name and Picture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9702" y="1320860"/>
            <a:ext cx="31242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Characteristics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3902" y="1320860"/>
            <a:ext cx="32004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prstClr val="white"/>
                </a:solidFill>
                <a:latin typeface="Garamond"/>
                <a:cs typeface="Garamond"/>
              </a:rPr>
              <a:t>Need</a:t>
            </a:r>
          </a:p>
        </p:txBody>
      </p:sp>
      <p:pic>
        <p:nvPicPr>
          <p:cNvPr id="3" name="Picture 2" descr="Overweight boy holding hamburger and soda drink 5162325 Vector Art at  Vecteezy">
            <a:extLst>
              <a:ext uri="{FF2B5EF4-FFF2-40B4-BE49-F238E27FC236}">
                <a16:creationId xmlns:a16="http://schemas.microsoft.com/office/drawing/2014/main" id="{3607BC47-419A-1E46-BF52-9FBF9C281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7134"/>
          <a:stretch/>
        </p:blipFill>
        <p:spPr bwMode="auto">
          <a:xfrm>
            <a:off x="266414" y="2097888"/>
            <a:ext cx="2277088" cy="183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15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Persona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5755" y="4143854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latin typeface="Garamond"/>
                <a:cs typeface="Garamond"/>
              </a:rPr>
              <a:t>Anjali Mehta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5902" y="1739414"/>
            <a:ext cx="29717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#1 Middle-aged woman working at McDonald’s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#2 Having high blood pressure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#3 Experiencing severe chest pain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#4 Observed nose bleeding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0102" y="1739414"/>
            <a:ext cx="3124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Need #1 Need to check the doctor’s profile and find a suitable one.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Need #2 Need to go to the hospital for consultation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Need #3 Need to inform the insurance provider to get cashless treatment approved.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Need #4 </a:t>
            </a:r>
            <a:r>
              <a:rPr lang="en-US" sz="1400" dirty="0">
                <a:solidFill>
                  <a:prstClr val="black"/>
                </a:solidFill>
                <a:latin typeface="Garamond"/>
              </a:rPr>
              <a:t>Need to show the past medical history to the doctor, to speed up the treatment process.</a:t>
            </a:r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7068" y="1320859"/>
            <a:ext cx="8747234" cy="3420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Garamond"/>
              <a:cs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39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197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9"/>
          <p:cNvSpPr/>
          <p:nvPr/>
        </p:nvSpPr>
        <p:spPr>
          <a:xfrm>
            <a:off x="3381703" y="4569415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86902" y="4598784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7068" y="1320860"/>
            <a:ext cx="2422634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Name and Picture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9702" y="1320860"/>
            <a:ext cx="31242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Characteristics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3902" y="1320860"/>
            <a:ext cx="32004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prstClr val="white"/>
                </a:solidFill>
                <a:latin typeface="Garamond"/>
                <a:cs typeface="Garamond"/>
              </a:rPr>
              <a:t>Need</a:t>
            </a:r>
          </a:p>
        </p:txBody>
      </p:sp>
      <p:pic>
        <p:nvPicPr>
          <p:cNvPr id="17" name="Picture 16" descr="A cartoon of a child&#10;&#10;Description automatically generated with low confidence">
            <a:extLst>
              <a:ext uri="{FF2B5EF4-FFF2-40B4-BE49-F238E27FC236}">
                <a16:creationId xmlns:a16="http://schemas.microsoft.com/office/drawing/2014/main" id="{DF2F1198-A80C-E4AA-26F2-F7754F84C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4" r="13543" b="34557"/>
          <a:stretch/>
        </p:blipFill>
        <p:spPr>
          <a:xfrm>
            <a:off x="228835" y="2020784"/>
            <a:ext cx="2359101" cy="20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8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Persona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749" y="4067043"/>
            <a:ext cx="236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Garamond"/>
                <a:cs typeface="Garamond"/>
              </a:rPr>
              <a:t>Venugopal Iyer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5901" y="1739414"/>
            <a:ext cx="29717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#1 Executive Manager of a hospital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#2 Ensures proper functioning of the hospital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#3 Assigns daily staff to the respective departments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Characteristic #4 Ensures proper hygiene in the hospital</a:t>
            </a:r>
          </a:p>
          <a:p>
            <a:endParaRPr lang="en-CA" sz="14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0102" y="1739414"/>
            <a:ext cx="3124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Need #1 Need to have his hospital listed in an application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Need #2 Need to constantly update the bed availability in the application to let patients reserve the bed.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Need #3 Need to control the inflow of patients as per their appointment time.</a:t>
            </a:r>
          </a:p>
          <a:p>
            <a:endParaRPr lang="en-CA" sz="1400" dirty="0">
              <a:solidFill>
                <a:prstClr val="black"/>
              </a:solidFill>
              <a:latin typeface="Garamond"/>
            </a:endParaRPr>
          </a:p>
          <a:p>
            <a:r>
              <a:rPr lang="en-CA" sz="1400" dirty="0">
                <a:solidFill>
                  <a:prstClr val="black"/>
                </a:solidFill>
                <a:latin typeface="Garamond"/>
              </a:rPr>
              <a:t>Need #4 Need to assist patients in administration-related matters like patient first-time registration.</a:t>
            </a:r>
          </a:p>
        </p:txBody>
      </p:sp>
      <p:sp>
        <p:nvSpPr>
          <p:cNvPr id="7" name="Rectangle 6"/>
          <p:cNvSpPr/>
          <p:nvPr/>
        </p:nvSpPr>
        <p:spPr>
          <a:xfrm>
            <a:off x="197068" y="1320859"/>
            <a:ext cx="8747234" cy="3420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Garamond"/>
              <a:cs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39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19702" y="1598409"/>
            <a:ext cx="0" cy="314325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9"/>
          <p:cNvSpPr/>
          <p:nvPr/>
        </p:nvSpPr>
        <p:spPr>
          <a:xfrm>
            <a:off x="3381703" y="4569415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86902" y="4598784"/>
            <a:ext cx="1371600" cy="285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Garamond"/>
                <a:cs typeface="Garamond"/>
              </a:rPr>
              <a:t>Why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7068" y="1320860"/>
            <a:ext cx="2422634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Name and Picture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9702" y="1320860"/>
            <a:ext cx="31242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CA" dirty="0">
                <a:solidFill>
                  <a:prstClr val="white"/>
                </a:solidFill>
                <a:latin typeface="Garamond"/>
                <a:cs typeface="Garamond"/>
              </a:rPr>
              <a:t>Characteristics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3902" y="1320860"/>
            <a:ext cx="32004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prstClr val="white"/>
                </a:solidFill>
                <a:latin typeface="Garamond"/>
                <a:cs typeface="Garamond"/>
              </a:rPr>
              <a:t>Need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895" t="3374" r="28946" b="31051"/>
          <a:stretch/>
        </p:blipFill>
        <p:spPr bwMode="auto">
          <a:xfrm>
            <a:off x="842303" y="1852919"/>
            <a:ext cx="1089123" cy="221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4433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blue-oakleaf-template.potx</Template>
  <TotalTime>3796</TotalTime>
  <Words>903</Words>
  <Application>Microsoft Office PowerPoint</Application>
  <PresentationFormat>On-screen Show (16:9)</PresentationFormat>
  <Paragraphs>150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Garamond</vt:lpstr>
      <vt:lpstr>1_Custom Design</vt:lpstr>
      <vt:lpstr>Custom Design</vt:lpstr>
      <vt:lpstr>User Persona</vt:lpstr>
      <vt:lpstr>User Persona</vt:lpstr>
      <vt:lpstr>User Persona</vt:lpstr>
      <vt:lpstr>User Persona</vt:lpstr>
      <vt:lpstr>User Persona</vt:lpstr>
      <vt:lpstr>User Persona</vt:lpstr>
      <vt:lpstr>User Persona</vt:lpstr>
      <vt:lpstr>User Persona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Singampalli, Abhinaya Kumar</cp:lastModifiedBy>
  <cp:revision>78</cp:revision>
  <dcterms:created xsi:type="dcterms:W3CDTF">2010-04-12T23:12:02Z</dcterms:created>
  <dcterms:modified xsi:type="dcterms:W3CDTF">2023-02-21T04:45:59Z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